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6D4B6733-6B6B-4519-B418-D422D14C7F5A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B6733-6B6B-4519-B418-D422D14C7F5A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6D4B6733-6B6B-4519-B418-D422D14C7F5A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B6733-6B6B-4519-B418-D422D14C7F5A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D4B6733-6B6B-4519-B418-D422D14C7F5A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B6733-6B6B-4519-B418-D422D14C7F5A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B6733-6B6B-4519-B418-D422D14C7F5A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B6733-6B6B-4519-B418-D422D14C7F5A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6D4B6733-6B6B-4519-B418-D422D14C7F5A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B6733-6B6B-4519-B418-D422D14C7F5A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D4B6733-6B6B-4519-B418-D422D14C7F5A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6D4B6733-6B6B-4519-B418-D422D14C7F5A}" type="datetimeFigureOut">
              <a:rPr lang="ru-RU" smtClean="0"/>
              <a:pPr/>
              <a:t>23.11.2015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D239CB6-3714-481E-A4C9-35F267972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random/>
  </p:transition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SAM_42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88574" y="-198022"/>
            <a:ext cx="9732574" cy="729943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0506212">
            <a:off x="-482988" y="105709"/>
            <a:ext cx="7776864" cy="2996952"/>
          </a:xfrm>
        </p:spPr>
        <p:txBody>
          <a:bodyPr/>
          <a:lstStyle/>
          <a:p>
            <a:pPr algn="ctr"/>
            <a:r>
              <a:rPr lang="ru-RU" sz="54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5400" dirty="0" smtClean="0">
                <a:solidFill>
                  <a:schemeClr val="accent4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«Ученическое самоуправление»</a:t>
            </a:r>
            <a:br>
              <a:rPr lang="ru-RU" sz="4000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МБОУ ВОСТОЧНАЯ ООШ</a:t>
            </a:r>
            <a:r>
              <a:rPr lang="en-US" sz="4000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БУГУЛЬМИНСКОГО  МУНИЦИПАЛЬНОГО РАЙОНА РТ</a:t>
            </a:r>
            <a:endParaRPr lang="ru-RU" sz="4000" i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573016"/>
            <a:ext cx="8145692" cy="2376264"/>
          </a:xfrm>
        </p:spPr>
        <p:txBody>
          <a:bodyPr/>
          <a:lstStyle/>
          <a:p>
            <a:endParaRPr lang="ru-RU" sz="2400" dirty="0" smtClean="0"/>
          </a:p>
          <a:p>
            <a:endParaRPr lang="ru-RU" dirty="0" smtClean="0">
              <a:solidFill>
                <a:schemeClr val="bg1"/>
              </a:solidFill>
            </a:endParaRPr>
          </a:p>
          <a:p>
            <a:endParaRPr lang="ru-RU" dirty="0" smtClean="0"/>
          </a:p>
        </p:txBody>
      </p:sp>
      <p:pic>
        <p:nvPicPr>
          <p:cNvPr id="1026" name="Picture 2" descr="C:\Users\1111\Desktop\6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168900"/>
            <a:ext cx="2616200" cy="16891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Цели: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/>
          <a:lstStyle/>
          <a:p>
            <a:pPr algn="ctr"/>
            <a:r>
              <a:rPr lang="ru-RU" sz="2400" dirty="0" smtClean="0"/>
              <a:t>обеспечение необходимых условий для всестороннего развития личности и творческой самореализации школьников;</a:t>
            </a:r>
          </a:p>
          <a:p>
            <a:pPr algn="ctr"/>
            <a:r>
              <a:rPr lang="ru-RU" sz="2400" dirty="0" smtClean="0"/>
              <a:t>обеспечение условий для защиты прав и интересов учащихся;</a:t>
            </a:r>
          </a:p>
          <a:p>
            <a:pPr algn="ctr"/>
            <a:r>
              <a:rPr lang="ru-RU" sz="2400" dirty="0" smtClean="0"/>
              <a:t>содействие в удовлетворении потребностей учащихся в дополнительным образовании</a:t>
            </a:r>
          </a:p>
          <a:p>
            <a:pPr algn="ctr"/>
            <a:r>
              <a:rPr lang="ru-RU" sz="2400" dirty="0" smtClean="0"/>
              <a:t>организация детского досуга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7239000" cy="8767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Смысл: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8840"/>
            <a:ext cx="7239000" cy="2016224"/>
          </a:xfrm>
        </p:spPr>
        <p:txBody>
          <a:bodyPr/>
          <a:lstStyle/>
          <a:p>
            <a:pPr algn="ctr"/>
            <a:r>
              <a:rPr lang="ru-RU" dirty="0" smtClean="0"/>
              <a:t>включение учащихся в управленческую деятельность, способствующей формированию их творческой, сознательной активности</a:t>
            </a:r>
            <a:endParaRPr lang="ru-RU" dirty="0"/>
          </a:p>
        </p:txBody>
      </p:sp>
      <p:pic>
        <p:nvPicPr>
          <p:cNvPr id="2050" name="Picture 2" descr="E:\DCIM\100PHOTO\SAM_52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3861048"/>
            <a:ext cx="3902075" cy="23762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36064"/>
            <a:ext cx="7239000" cy="660688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chemeClr val="bg2">
                    <a:lumMod val="50000"/>
                  </a:schemeClr>
                </a:solidFill>
              </a:rPr>
              <a:t>задачи:</a:t>
            </a:r>
            <a:endParaRPr lang="ru-RU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2996952"/>
            <a:ext cx="7444680" cy="3270144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формирование качеств личности школьников помощью организации их жизни  и деятельности</a:t>
            </a:r>
          </a:p>
          <a:p>
            <a:r>
              <a:rPr lang="ru-RU" dirty="0" smtClean="0"/>
              <a:t>развитие ученического самоуправления в школе;</a:t>
            </a:r>
          </a:p>
          <a:p>
            <a:r>
              <a:rPr lang="ru-RU" dirty="0" smtClean="0"/>
              <a:t>оказание помощи учащимся в познании себя и окружающих, в адаптации к жизни, социальной защите их прав и интересов</a:t>
            </a:r>
          </a:p>
          <a:p>
            <a:r>
              <a:rPr lang="ru-RU" dirty="0" smtClean="0"/>
              <a:t>повысить социальную активность учащихся;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C:\Users\1111\Pictures\SAM_46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0"/>
            <a:ext cx="3181995" cy="29257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3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5166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Принципы: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382992"/>
            <a:ext cx="7239000" cy="5475008"/>
          </a:xfrm>
        </p:spPr>
        <p:txBody>
          <a:bodyPr>
            <a:normAutofit/>
          </a:bodyPr>
          <a:lstStyle/>
          <a:p>
            <a:r>
              <a:rPr lang="ru-RU" b="1" dirty="0" smtClean="0"/>
              <a:t>равноправия;</a:t>
            </a:r>
          </a:p>
          <a:p>
            <a:r>
              <a:rPr lang="ru-RU" b="1" dirty="0" smtClean="0"/>
              <a:t>выборности;</a:t>
            </a:r>
          </a:p>
          <a:p>
            <a:r>
              <a:rPr lang="ru-RU" b="1" dirty="0" smtClean="0"/>
              <a:t>открытости и гласности;</a:t>
            </a:r>
          </a:p>
          <a:p>
            <a:r>
              <a:rPr lang="ru-RU" b="1" dirty="0" smtClean="0"/>
              <a:t>свободы и самодеятельности;</a:t>
            </a:r>
          </a:p>
          <a:p>
            <a:r>
              <a:rPr lang="ru-RU" b="1" dirty="0" smtClean="0"/>
              <a:t>критики и самокритики</a:t>
            </a:r>
          </a:p>
          <a:p>
            <a:r>
              <a:rPr lang="ru-RU" b="1" dirty="0" smtClean="0"/>
              <a:t>доброжелательной требовательности;</a:t>
            </a:r>
          </a:p>
          <a:p>
            <a:r>
              <a:rPr lang="ru-RU" b="1" dirty="0" smtClean="0"/>
              <a:t> распределения полномочий;</a:t>
            </a:r>
          </a:p>
          <a:p>
            <a:endParaRPr lang="ru-RU" dirty="0"/>
          </a:p>
        </p:txBody>
      </p:sp>
      <p:pic>
        <p:nvPicPr>
          <p:cNvPr id="3074" name="Picture 2" descr="E:\DCIM\100PHOTO\SAM_52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1268760"/>
            <a:ext cx="2664296" cy="23762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Функции:</a:t>
            </a:r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7239000" cy="3096344"/>
          </a:xfrm>
        </p:spPr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управленческая;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личностно-ориентированные;</a:t>
            </a:r>
          </a:p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самоактивизации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организационное саморегулирование;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коллективный самоконтроль.</a:t>
            </a:r>
          </a:p>
          <a:p>
            <a:endParaRPr lang="ru-RU" dirty="0"/>
          </a:p>
        </p:txBody>
      </p:sp>
      <p:pic>
        <p:nvPicPr>
          <p:cNvPr id="2050" name="Picture 2" descr="E:\DCIM\100PHOTO\SAM_52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32237"/>
            <a:ext cx="3902075" cy="2925763"/>
          </a:xfrm>
          <a:prstGeom prst="rect">
            <a:avLst/>
          </a:prstGeom>
          <a:noFill/>
        </p:spPr>
      </p:pic>
      <p:pic>
        <p:nvPicPr>
          <p:cNvPr id="2051" name="Picture 3" descr="E:\DCIM\100PHOTO\SAM_51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932237"/>
            <a:ext cx="3902075" cy="292576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im1-tub-ru.yandex.net/i?id=124667188-27-72&amp;n=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789040"/>
            <a:ext cx="3796757" cy="250887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7239000" cy="6195088"/>
          </a:xfrm>
        </p:spPr>
        <p:txBody>
          <a:bodyPr numCol="2">
            <a:normAutofit/>
          </a:bodyPr>
          <a:lstStyle/>
          <a:p>
            <a:pPr algn="ctr"/>
            <a:endParaRPr lang="ru-RU" sz="2000" dirty="0" smtClean="0"/>
          </a:p>
          <a:p>
            <a:pPr algn="ctr">
              <a:buNone/>
            </a:pP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МЕТОДЫ:</a:t>
            </a:r>
          </a:p>
          <a:p>
            <a:pPr algn="ctr"/>
            <a:r>
              <a:rPr lang="ru-RU" sz="2000" dirty="0" smtClean="0"/>
              <a:t>общественное поручение;</a:t>
            </a:r>
          </a:p>
          <a:p>
            <a:pPr algn="ctr"/>
            <a:r>
              <a:rPr lang="ru-RU" sz="2000" dirty="0" smtClean="0"/>
              <a:t>общественное мнение;</a:t>
            </a:r>
          </a:p>
          <a:p>
            <a:pPr algn="ctr"/>
            <a:r>
              <a:rPr lang="ru-RU" sz="2000" dirty="0" smtClean="0"/>
              <a:t>просьба;</a:t>
            </a:r>
          </a:p>
          <a:p>
            <a:pPr algn="ctr"/>
            <a:r>
              <a:rPr lang="ru-RU" sz="2000" dirty="0" smtClean="0"/>
              <a:t>поощрение;</a:t>
            </a:r>
          </a:p>
          <a:p>
            <a:pPr algn="ctr"/>
            <a:r>
              <a:rPr lang="ru-RU" sz="2000" dirty="0" smtClean="0"/>
              <a:t>личный пример;</a:t>
            </a:r>
          </a:p>
          <a:p>
            <a:pPr algn="ctr"/>
            <a:r>
              <a:rPr lang="ru-RU" sz="2000" dirty="0" smtClean="0"/>
              <a:t>совет.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sz="32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2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2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2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2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32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ФОРМЫ:</a:t>
            </a:r>
          </a:p>
          <a:p>
            <a:r>
              <a:rPr lang="ru-RU" sz="2000" dirty="0" smtClean="0"/>
              <a:t>заседания ученического совета;</a:t>
            </a:r>
          </a:p>
          <a:p>
            <a:r>
              <a:rPr lang="ru-RU" sz="2000" dirty="0" smtClean="0"/>
              <a:t>заседания  по направлениям деятельности;</a:t>
            </a:r>
          </a:p>
          <a:p>
            <a:r>
              <a:rPr lang="ru-RU" sz="2000" dirty="0" smtClean="0"/>
              <a:t>круглые столы, деловые игры.</a:t>
            </a:r>
          </a:p>
          <a:p>
            <a:pPr algn="ctr">
              <a:buNone/>
            </a:pPr>
            <a:endParaRPr lang="ru-RU" sz="2000" b="1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483768" y="332656"/>
            <a:ext cx="468052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Администрация школы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преподаватели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63888" y="1988840"/>
            <a:ext cx="2088232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Председатель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284984"/>
            <a:ext cx="1863824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Сектор досуга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700808"/>
            <a:ext cx="1855440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Трудовой сектор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35896" y="5229200"/>
            <a:ext cx="2376264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Шефский сектор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03848" y="3501008"/>
            <a:ext cx="2952328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Ученическое самоуправление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092280" y="5157192"/>
            <a:ext cx="1872208" cy="1296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Информационный сектор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64288" y="3429000"/>
            <a:ext cx="1821904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Спортивный сектор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92280" y="1772816"/>
            <a:ext cx="1872208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Учебный сектор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1520" y="5085184"/>
            <a:ext cx="2448272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Сектор дисциплины и порядка</a:t>
            </a:r>
            <a:endParaRPr lang="ru-RU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H="1" flipV="1">
            <a:off x="2195736" y="2420888"/>
            <a:ext cx="1152128" cy="1008112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>
            <a:off x="2051720" y="3861048"/>
            <a:ext cx="1080120" cy="0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1979712" y="4293096"/>
            <a:ext cx="1368152" cy="648072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5940152" y="2420888"/>
            <a:ext cx="1008112" cy="1008112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V="1">
            <a:off x="4644008" y="4365104"/>
            <a:ext cx="0" cy="720080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5724128" y="4365104"/>
            <a:ext cx="1296144" cy="720080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6228184" y="3933056"/>
            <a:ext cx="864096" cy="0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4644008" y="2852936"/>
            <a:ext cx="0" cy="576064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4572000" y="1196752"/>
            <a:ext cx="0" cy="648072"/>
          </a:xfrm>
          <a:prstGeom prst="straightConnector1">
            <a:avLst/>
          </a:prstGeom>
          <a:ln w="254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66068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Ожидаемые результаты:</a:t>
            </a:r>
            <a:endParaRPr lang="ru-RU" sz="3200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>
            <a:normAutofit/>
          </a:bodyPr>
          <a:lstStyle/>
          <a:p>
            <a:r>
              <a:rPr lang="ru-RU" dirty="0" smtClean="0"/>
              <a:t>воспитание активного члена общества;</a:t>
            </a:r>
          </a:p>
          <a:p>
            <a:r>
              <a:rPr lang="ru-RU" dirty="0" smtClean="0"/>
              <a:t>создание физически и социально здоровых, организованных школьных коллективов и воспитание самоуправляемой личности;</a:t>
            </a:r>
          </a:p>
          <a:p>
            <a:r>
              <a:rPr lang="ru-RU" dirty="0" smtClean="0"/>
              <a:t>развитие ученического самоуправления</a:t>
            </a:r>
          </a:p>
          <a:p>
            <a:pPr fontAlgn="base"/>
            <a:r>
              <a:rPr lang="ru-RU" dirty="0" smtClean="0"/>
              <a:t>успешная самореализация обучающихся школы.</a:t>
            </a:r>
          </a:p>
          <a:p>
            <a:endParaRPr lang="ru-RU" dirty="0" smtClean="0"/>
          </a:p>
        </p:txBody>
      </p:sp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552</TotalTime>
  <Words>214</Words>
  <Application>Microsoft Office PowerPoint</Application>
  <PresentationFormat>Экран (4:3)</PresentationFormat>
  <Paragraphs>67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Изящная</vt:lpstr>
      <vt:lpstr> «Ученическое самоуправление» МБОУ ВОСТОЧНАЯ ООШ БУГУЛЬМИНСКОГО  МУНИЦИПАЛЬНОГО РАЙОНА РТ</vt:lpstr>
      <vt:lpstr>Цели:</vt:lpstr>
      <vt:lpstr>Смысл:</vt:lpstr>
      <vt:lpstr>задачи:</vt:lpstr>
      <vt:lpstr>Принципы:</vt:lpstr>
      <vt:lpstr>Функции:</vt:lpstr>
      <vt:lpstr>Слайд 7</vt:lpstr>
      <vt:lpstr>Слайд 8</vt:lpstr>
      <vt:lpstr>Ожидаемые результаты: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</dc:title>
  <dc:creator>user1</dc:creator>
  <cp:lastModifiedBy>1111</cp:lastModifiedBy>
  <cp:revision>53</cp:revision>
  <dcterms:created xsi:type="dcterms:W3CDTF">2013-12-03T12:41:14Z</dcterms:created>
  <dcterms:modified xsi:type="dcterms:W3CDTF">2015-11-23T10:04:39Z</dcterms:modified>
</cp:coreProperties>
</file>